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72" r:id="rId2"/>
    <p:sldId id="257" r:id="rId3"/>
    <p:sldId id="274" r:id="rId4"/>
    <p:sldId id="273" r:id="rId5"/>
    <p:sldId id="295" r:id="rId6"/>
    <p:sldId id="276" r:id="rId7"/>
    <p:sldId id="278" r:id="rId8"/>
    <p:sldId id="287" r:id="rId9"/>
    <p:sldId id="275" r:id="rId10"/>
    <p:sldId id="279" r:id="rId11"/>
    <p:sldId id="280" r:id="rId12"/>
    <p:sldId id="281" r:id="rId13"/>
    <p:sldId id="263" r:id="rId14"/>
    <p:sldId id="282" r:id="rId15"/>
    <p:sldId id="283" r:id="rId16"/>
    <p:sldId id="284" r:id="rId17"/>
    <p:sldId id="285" r:id="rId18"/>
    <p:sldId id="286" r:id="rId19"/>
    <p:sldId id="288" r:id="rId20"/>
    <p:sldId id="289" r:id="rId21"/>
    <p:sldId id="291" r:id="rId22"/>
    <p:sldId id="293" r:id="rId23"/>
    <p:sldId id="292" r:id="rId24"/>
    <p:sldId id="294" r:id="rId25"/>
    <p:sldId id="296" r:id="rId26"/>
    <p:sldId id="297" r:id="rId27"/>
    <p:sldId id="298" r:id="rId28"/>
    <p:sldId id="299" r:id="rId29"/>
    <p:sldId id="300" r:id="rId30"/>
    <p:sldId id="301" r:id="rId31"/>
    <p:sldId id="303" r:id="rId32"/>
    <p:sldId id="290" r:id="rId33"/>
    <p:sldId id="270" r:id="rId34"/>
    <p:sldId id="302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632B"/>
    <a:srgbClr val="48752F"/>
    <a:srgbClr val="339966"/>
    <a:srgbClr val="BCE292"/>
    <a:srgbClr val="95ED69"/>
    <a:srgbClr val="9FF890"/>
    <a:srgbClr val="53D15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820" autoAdjust="0"/>
  </p:normalViewPr>
  <p:slideViewPr>
    <p:cSldViewPr>
      <p:cViewPr varScale="1">
        <p:scale>
          <a:sx n="130" d="100"/>
          <a:sy n="130" d="100"/>
        </p:scale>
        <p:origin x="-7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2538F09-ADAB-4154-BC68-484A434E5DA3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BD61413-8532-4F5E-95E5-6560687A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Учитывая основополагающую цель проекта «</a:t>
            </a:r>
            <a:r>
              <a:rPr lang="ru-RU" b="1" i="1" smtClean="0"/>
              <a:t>Какова цена изобретения через годы?», </a:t>
            </a:r>
            <a:r>
              <a:rPr lang="ru-RU" smtClean="0"/>
              <a:t>наша группа поставила перед собой цель «Проанализировать исследования ученых о вредном влиянии отработанных батареек на окружающую среду»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14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8A480C-8A16-48D7-98F0-7D51F92DCFD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Влияние свинца на живые организмы. У растений свинец вызывает угнетение роста корней, стеблей и листьев.</a:t>
            </a:r>
          </a:p>
          <a:p>
            <a:pPr>
              <a:spcBef>
                <a:spcPct val="0"/>
              </a:spcBef>
            </a:pPr>
            <a:r>
              <a:rPr lang="ru-RU" smtClean="0"/>
              <a:t>Причины летнего листопада – высокое содержание свинца в воздухе. Но, концентрируя свинец, деревья тем самым очищают воздух.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BBAE8C-096A-401C-BF92-DDCBC5479F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>
                <a:solidFill>
                  <a:srgbClr val="3B632B"/>
                </a:solidFill>
                <a:latin typeface="Times New Roman" pitchFamily="18" charset="0"/>
                <a:cs typeface="Times New Roman" pitchFamily="18" charset="0"/>
              </a:rPr>
              <a:t>На загрязненных свинцом почвах безопаснее всего выращивать зерновые культуры. Возделывание в этих зонах овощей, кукурузы, кормовых трав может оказаться рискованным.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0D39EC-91B7-4ACA-8745-0BA3C69CE86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 организм животных свинец поступает с продуктами питания, а также с питьевой водой, атмосферным воздухом, при случайном попадании в пищевод кусочков загрязненной свинцом почвы. Свинцом поражается кроветворная и нервная системы, почки, двигательные нервы мышц. </a:t>
            </a:r>
          </a:p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r>
              <a:rPr lang="ru-RU" smtClean="0"/>
              <a:t>Для млекопитающих свинец представляет особую опасность, так как этот элемент обладает способностью проникать через плаценту и накапливаться в молоке. </a:t>
            </a:r>
          </a:p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7F6E2C-B91B-4357-BC48-97E7F5EF9D8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У человека воздействие свинца приводит к изменению репродуктивной, нервной, сердечно-сосудистой, иммунной и эндокринной систем, изменению функционального состояния почек.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smtClean="0"/>
              <a:t> возникновение врожденных пороков у детей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smtClean="0"/>
              <a:t> для детей школьного возраста характерно изменение показателя умственного развития (IQ), а также двигательной активности, координации движений, слухового восприятия и памяти. Свинец может заменить кальций в костях, становясь постоянным источником отравления.</a:t>
            </a:r>
          </a:p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3D1130-82CA-43C0-9FD5-693AC8C5E1D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Влияние кадмия. Под влиянием кадмия у растений Подавляется образование и хлорофилловых пигментов . Видимые симптомы заражения – это задержка роста, повреждение корневой системы, хлороз листьев, красно-бурая окраска их краёв или прожилков. Фитотоксичность кадмия проявляется в тормозящем действии на фотосинтез, нарушение транспирации и фиксации СО2, изменении проницаемости клеточных мембран. </a:t>
            </a:r>
          </a:p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A6DB87-A7C3-47F4-BFCC-59265EB5704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У животных </a:t>
            </a:r>
            <a:r>
              <a:rPr lang="ru-RU" b="1" smtClean="0"/>
              <a:t>Кадмий</a:t>
            </a:r>
            <a:r>
              <a:rPr lang="ru-RU" smtClean="0"/>
              <a:t> способен накапливаться в организме. С возрастом содержание кадмия может увеличиваться до критического для жизни уровня</a:t>
            </a:r>
          </a:p>
          <a:p>
            <a:pPr>
              <a:spcBef>
                <a:spcPct val="0"/>
              </a:spcBef>
            </a:pPr>
            <a:r>
              <a:rPr lang="ru-RU" smtClean="0"/>
              <a:t> кадмий вызывает поражения нервной системы. Дисфункцию половых органов.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11B66E-0936-445A-9472-27EE606CC94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У человека Органами-мишенями для кадмия являются почки, костный мозг, печень, трубчатые кости и частично селезенка. </a:t>
            </a:r>
          </a:p>
          <a:p>
            <a:pPr>
              <a:spcBef>
                <a:spcPct val="0"/>
              </a:spcBef>
            </a:pPr>
            <a:r>
              <a:rPr lang="ru-RU" smtClean="0"/>
              <a:t>Поражается мочеполовая, бронхолегочная система, развивается анемия, связанная со снижением всасывания железа, повышается артериальное давление, происходит образование камней в почках, возникают острые костные боли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50E2BA4-AD5F-48D6-B73A-31C43DE2741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Влияние никеля. </a:t>
            </a:r>
            <a:r>
              <a:rPr lang="ru-RU" b="1" smtClean="0"/>
              <a:t>Никель</a:t>
            </a:r>
            <a:r>
              <a:rPr lang="ru-RU" smtClean="0"/>
              <a:t> – необходимый микроэлемент </a:t>
            </a:r>
            <a:r>
              <a:rPr lang="ru-RU" i="1" smtClean="0"/>
              <a:t>для растений</a:t>
            </a:r>
            <a:r>
              <a:rPr lang="ru-RU" smtClean="0"/>
              <a:t>. Никель участвует в перемещении азота и обеспечении им растительных тканей.</a:t>
            </a:r>
            <a:endParaRPr lang="en-US" smtClean="0"/>
          </a:p>
          <a:p>
            <a:pPr>
              <a:spcBef>
                <a:spcPct val="0"/>
              </a:spcBef>
            </a:pPr>
            <a:r>
              <a:rPr lang="ru-RU" b="1" smtClean="0"/>
              <a:t>Избыток никеля</a:t>
            </a:r>
            <a:r>
              <a:rPr lang="ru-RU" smtClean="0"/>
              <a:t> проявляется в угнетении процессов фотосинтеза и транспирации, появлении признаков хлороза листьев. 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4C43F9-B4D0-447B-9261-F1CFB5B1B58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  <a:buFontTx/>
              <a:buChar char="•"/>
            </a:pPr>
            <a:r>
              <a:rPr lang="ru-RU" smtClean="0"/>
              <a:t>У человека В повышенных концентрациях может вызывать аллергические реакции (дерматит, ринит и пр.), анемию, повышенную возбудимость центральной нервной системы. </a:t>
            </a:r>
          </a:p>
          <a:p>
            <a:pPr algn="just">
              <a:spcBef>
                <a:spcPct val="0"/>
              </a:spcBef>
              <a:buFontTx/>
              <a:buChar char="•"/>
            </a:pPr>
            <a:r>
              <a:rPr lang="ru-RU" smtClean="0"/>
              <a:t>Хроническая интоксикация никелем повышает риск развития новообразований (легкие, почки, кожа)  </a:t>
            </a:r>
          </a:p>
          <a:p>
            <a:pPr algn="just">
              <a:spcBef>
                <a:spcPct val="0"/>
              </a:spcBef>
              <a:buFontTx/>
              <a:buChar char="•"/>
            </a:pPr>
            <a:r>
              <a:rPr lang="ru-RU" smtClean="0"/>
              <a:t>Никель способен вызывать респираторные     .заболевания. 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685A5C-C493-4FFB-84A1-82AAD0ED67C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800" b="1" smtClean="0"/>
              <a:t>Тема эксперимента</a:t>
            </a:r>
          </a:p>
          <a:p>
            <a:pPr algn="ctr">
              <a:spcBef>
                <a:spcPct val="0"/>
              </a:spcBef>
            </a:pPr>
            <a:r>
              <a:rPr lang="ru-RU" b="1" i="1" smtClean="0"/>
              <a:t>Влияние использованных батареек на рост и развитие комнатных растений</a:t>
            </a:r>
          </a:p>
          <a:p>
            <a:pPr>
              <a:spcBef>
                <a:spcPct val="0"/>
              </a:spcBef>
            </a:pPr>
            <a:r>
              <a:rPr lang="ru-RU" sz="1400" b="1" smtClean="0"/>
              <a:t>Цель </a:t>
            </a:r>
          </a:p>
          <a:p>
            <a:pPr algn="ctr">
              <a:spcBef>
                <a:spcPct val="0"/>
              </a:spcBef>
            </a:pPr>
            <a:r>
              <a:rPr lang="ru-RU" b="1" i="1" smtClean="0"/>
              <a:t>Наблюдать изменения роста и развития комнатных растений при воздействии на них использованных батареек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FDA6687-F00F-4496-A14F-8F1F61FE109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Char char="•"/>
            </a:pPr>
            <a:r>
              <a:rPr lang="ru-RU" smtClean="0"/>
              <a:t>Для достижения поставленной цели мы должны были : Проанализировать исследования ученых о вредном влиянии отработанных батареек на растительные организмы, животные организмы и на человека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smtClean="0"/>
              <a:t> Провести эксперимент о влиянии отработанных батареек на комнатные растения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92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FF6A73-A3E9-4E6A-883B-13EA62C20F4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Герань. Положили батарейку. Сначала наблюдаем пожелтение листьев, затем увядание</a:t>
            </a:r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052E08-2CEF-498F-83A9-44C1508525D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i="1" smtClean="0">
                <a:solidFill>
                  <a:schemeClr val="bg1"/>
                </a:solidFill>
              </a:rPr>
              <a:t>СЕТКРЕАЗИЯ  </a:t>
            </a:r>
            <a:r>
              <a:rPr lang="ru-RU" smtClean="0"/>
              <a:t>1 день эксперимента </a:t>
            </a:r>
          </a:p>
          <a:p>
            <a:pPr>
              <a:spcBef>
                <a:spcPct val="0"/>
              </a:spcBef>
            </a:pPr>
            <a:endParaRPr lang="ru-RU" b="1" i="1" smtClean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03E2FB-DAAE-4C8C-A6A5-A2A15FDBB0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4 день </a:t>
            </a:r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324E9E-00F0-457F-B445-018E4890F88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7 день </a:t>
            </a:r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A78FE4-3A0E-478B-A7CE-331AEFD93DA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10 день </a:t>
            </a:r>
          </a:p>
        </p:txBody>
      </p:sp>
      <p:sp>
        <p:nvSpPr>
          <p:cNvPr id="573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18D258-3ADC-4092-95BE-5F988DDA1AD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14 день эксперимента. Мы видим, что произошло не только отмирание надземной части растения, но и деградация корневой системы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6A2EF6-40AF-4A93-B127-30EDFCE61AC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Перед вами диаграмма изменений количества листьев за 14 дней </a:t>
            </a:r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1B7A04-9B42-428A-963B-25134B4082E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i="1" smtClean="0"/>
              <a:t>Какова же цена изобретения через годы?</a:t>
            </a:r>
            <a:r>
              <a:rPr lang="ru-RU" smtClean="0"/>
              <a:t>   Проблема загрязнения окружающей среды и негативное влияние на живые организмы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55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76DB67-B870-45DD-A05F-BE21DA6D5D4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Как же решить проблему с загрязнениями, которые приносят батарейки? Сама собой проблема загрязнения не решится, пока мы не поймем, что совершенно нормально не выкидывать в землю яд. Сегодня мы испытываем воздействие от батареек, выброшенных 10 лет назад. С каждым годом потребление батарей и аккумуляторов увеличивается, поэтому важно знать и понимать, что это не только опасные, но и ценные вещества. При правильном обращении и утилизации они будут приносить не вред, а пользу, и это светлое будущее зависит только от нас. </a:t>
            </a:r>
          </a:p>
          <a:p>
            <a:pPr>
              <a:spcBef>
                <a:spcPct val="0"/>
              </a:spcBef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53B200-3573-4AB5-8327-F06F533E448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/>
              <a:t>Спасибо за внимание</a:t>
            </a:r>
            <a:endParaRPr lang="ru-RU" smtClean="0"/>
          </a:p>
        </p:txBody>
      </p:sp>
      <p:sp>
        <p:nvSpPr>
          <p:cNvPr id="696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6E5DCC-F9C5-4DF0-B526-9C1D18E19B4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>
                <a:solidFill>
                  <a:srgbClr val="3B632B"/>
                </a:solidFill>
                <a:latin typeface="Times New Roman" pitchFamily="18" charset="0"/>
                <a:cs typeface="Times New Roman" pitchFamily="18" charset="0"/>
              </a:rPr>
              <a:t>Вредное влияние  батареек на окружающую среду</a:t>
            </a:r>
            <a:endParaRPr lang="ru-RU" smtClean="0"/>
          </a:p>
        </p:txBody>
      </p:sp>
      <p:sp>
        <p:nvSpPr>
          <p:cNvPr id="112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2CCBEE5-CC7B-4003-8ED3-FFAEFF4EA99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 батарейках содержится множество вредных веществ— ртуть, никель, кадмий, свинец, литий, марганец, цинк, мышьяк, хром, медь, бензол, трихлорэтилен, цианид натрия и др.  которые имеют свойство накапливаться в живых организмах, в том числе и в организме человека, и наносить существенный вред здоровью. </a:t>
            </a:r>
          </a:p>
        </p:txBody>
      </p:sp>
      <p:sp>
        <p:nvSpPr>
          <p:cNvPr id="143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BAFE36-2C55-4F0E-99D0-52EB3F9D773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Беспечно выброшенная в мусорное ведро батарейка попадает на свалку, где каждое лето с другим мусором возгорается и тлеет (а на мусоросжигательных заводах и вовсе горит), с клубами дыма вбрасывает токсины в атмосферу. С дождевой водой они попадают в почву, воду и растения. Дальше – по цепочке – прямо к нам на стол с едой и питьем. </a:t>
            </a:r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4D1AE6-66CD-4B07-AF82-C85E01AF9A4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Со слайда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C00CFC-987C-475E-A14F-9345BBC176C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Рассмотрим влияние некоторых тяжелых металлов на живые организмы.  Итак, ртуть.  </a:t>
            </a:r>
            <a:r>
              <a:rPr lang="ru-RU" b="1" i="1" smtClean="0"/>
              <a:t>Водоросли</a:t>
            </a:r>
            <a:r>
              <a:rPr lang="ru-RU" smtClean="0"/>
              <a:t> могут поглощать ртуть из загрязненного донного грунта и служат ее источником для многих организмов. </a:t>
            </a:r>
          </a:p>
          <a:p>
            <a:pPr>
              <a:spcBef>
                <a:spcPct val="0"/>
              </a:spcBef>
            </a:pPr>
            <a:r>
              <a:rPr lang="ru-RU" smtClean="0"/>
              <a:t>У </a:t>
            </a:r>
            <a:r>
              <a:rPr lang="ru-RU" b="1" i="1" smtClean="0"/>
              <a:t>высших растений  </a:t>
            </a:r>
            <a:r>
              <a:rPr lang="ru-RU" smtClean="0"/>
              <a:t>ртуть, поступающая из атмосферы в виде паров, сорбируется и прочно удерживается высшими споровыми и хвойными растениями. Она вызывает замедление  клеточного дыхания, понижение ферментативной активности и др.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E14B2A-27C3-463F-B597-B7C8FDB69BC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У животных на начальных этапах накопления ртути  происходит стимуляция отдельных биологических процессов, затем, постепенно переходит в фазу угнетения важных для жизни и воспроизводства функций, а главное, резко снижает жизнеспособность потомства.</a:t>
            </a:r>
            <a:endParaRPr lang="ru-RU" sz="1100" smtClean="0"/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E79535-1E05-4AE1-9070-3DC76D70CA0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При воздействии на человека, ртуть влияет на мозг, нервную систему, почки и печень. Вызывает нервные расстройства, ухудшение зрения, слуха, нарушения двигательного аппарата, заболевания дыхательной системы. Наиболее уязвимы дети. Металлическая ртуть — яд. По степени воздействия на организм человека ртуть относится к 1-му классу опасности — «чрезвычайно опасные вещества». Независимо от путей поступления в организм ртуть накапливается в почках.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2E1DAA-7ABC-42E6-9E94-C1737ABD5D6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6"/>
          <p:cNvSpPr/>
          <p:nvPr userDrawn="1"/>
        </p:nvSpPr>
        <p:spPr>
          <a:xfrm rot="10800000">
            <a:off x="0" y="549275"/>
            <a:ext cx="9144000" cy="6119813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5" name="Блок-схема: документ 9"/>
          <p:cNvSpPr/>
          <p:nvPr userDrawn="1"/>
        </p:nvSpPr>
        <p:spPr>
          <a:xfrm rot="10800000">
            <a:off x="107950" y="692150"/>
            <a:ext cx="8928100" cy="5868988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916113"/>
            <a:ext cx="3168650" cy="378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185E0-CF44-40B9-936C-076012EFB799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83175-DA88-48A6-A0D7-FD0CC4C41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документ 4"/>
          <p:cNvSpPr/>
          <p:nvPr userDrawn="1"/>
        </p:nvSpPr>
        <p:spPr>
          <a:xfrm rot="10800000">
            <a:off x="0" y="549275"/>
            <a:ext cx="9144000" cy="6119813"/>
          </a:xfrm>
          <a:prstGeom prst="flowChartDocument">
            <a:avLst/>
          </a:prstGeom>
          <a:solidFill>
            <a:srgbClr val="BCE2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Блок-схема: документ 7"/>
          <p:cNvSpPr/>
          <p:nvPr userDrawn="1"/>
        </p:nvSpPr>
        <p:spPr>
          <a:xfrm rot="10800000">
            <a:off x="107950" y="692150"/>
            <a:ext cx="8928100" cy="5868988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300663"/>
            <a:ext cx="9366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5BA82-4AEA-4C00-8000-3CAA35FF8C3C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AA982-2CFA-4033-B5EA-126B8F9FA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7C943D-D553-464D-9445-3E7FF94D62B9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9D1895-B4A4-4815-828E-92285FB47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Box 1"/>
          <p:cNvSpPr txBox="1">
            <a:spLocks noChangeArrowheads="1"/>
          </p:cNvSpPr>
          <p:nvPr/>
        </p:nvSpPr>
        <p:spPr bwMode="auto">
          <a:xfrm>
            <a:off x="428625" y="1143000"/>
            <a:ext cx="835818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>
                <a:latin typeface="Times New Roman" pitchFamily="18" charset="0"/>
                <a:cs typeface="Times New Roman" pitchFamily="18" charset="0"/>
              </a:rPr>
              <a:t>Группа </a:t>
            </a:r>
          </a:p>
          <a:p>
            <a:pPr algn="ctr"/>
            <a:r>
              <a:rPr lang="ru-RU" sz="8000">
                <a:latin typeface="Times New Roman" pitchFamily="18" charset="0"/>
                <a:cs typeface="Times New Roman" pitchFamily="18" charset="0"/>
              </a:rPr>
              <a:t>биологи – экологи </a:t>
            </a:r>
          </a:p>
        </p:txBody>
      </p:sp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3571875" y="3857625"/>
            <a:ext cx="5214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48752F"/>
                </a:solidFill>
                <a:latin typeface="Times New Roman" pitchFamily="18" charset="0"/>
                <a:cs typeface="Times New Roman" pitchFamily="18" charset="0"/>
              </a:rPr>
              <a:t>Пахомова Анастасия 8 «А»</a:t>
            </a:r>
            <a:endParaRPr lang="en-US">
              <a:solidFill>
                <a:srgbClr val="48752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48752F"/>
                </a:solidFill>
                <a:latin typeface="Times New Roman" pitchFamily="18" charset="0"/>
                <a:cs typeface="Times New Roman" pitchFamily="18" charset="0"/>
              </a:rPr>
              <a:t>Дудулина Татьяна 8 «А»</a:t>
            </a:r>
            <a:endParaRPr lang="en-US">
              <a:solidFill>
                <a:srgbClr val="48752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48752F"/>
                </a:solidFill>
                <a:latin typeface="Times New Roman" pitchFamily="18" charset="0"/>
                <a:cs typeface="Times New Roman" pitchFamily="18" charset="0"/>
              </a:rPr>
              <a:t>Сибагатулин Михаил 8 «А»</a:t>
            </a:r>
          </a:p>
          <a:p>
            <a:r>
              <a:rPr lang="ru-RU">
                <a:solidFill>
                  <a:srgbClr val="48752F"/>
                </a:solidFill>
                <a:latin typeface="Times New Roman" pitchFamily="18" charset="0"/>
                <a:cs typeface="Times New Roman" pitchFamily="18" charset="0"/>
              </a:rPr>
              <a:t>Рябов Александр  8 «А»</a:t>
            </a:r>
          </a:p>
          <a:p>
            <a:r>
              <a:rPr lang="ru-RU">
                <a:solidFill>
                  <a:srgbClr val="48752F"/>
                </a:solidFill>
                <a:latin typeface="Times New Roman" pitchFamily="18" charset="0"/>
                <a:cs typeface="Times New Roman" pitchFamily="18" charset="0"/>
              </a:rPr>
              <a:t>Сафонова Кристина 8 «Б»</a:t>
            </a:r>
          </a:p>
          <a:p>
            <a:r>
              <a:rPr lang="ru-RU">
                <a:solidFill>
                  <a:srgbClr val="48752F"/>
                </a:solidFill>
                <a:latin typeface="Times New Roman" pitchFamily="18" charset="0"/>
                <a:cs typeface="Times New Roman" pitchFamily="18" charset="0"/>
              </a:rPr>
              <a:t>Птицина  Юлия 8 «Б»</a:t>
            </a:r>
          </a:p>
          <a:p>
            <a:endParaRPr lang="ru-RU">
              <a:solidFill>
                <a:srgbClr val="48752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48752F"/>
                </a:solidFill>
                <a:latin typeface="Times New Roman" pitchFamily="18" charset="0"/>
                <a:cs typeface="Times New Roman" pitchFamily="18" charset="0"/>
              </a:rPr>
              <a:t>Преподаватель: Кундерева Е. В.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2"/>
          <p:cNvSpPr txBox="1">
            <a:spLocks noChangeArrowheads="1"/>
          </p:cNvSpPr>
          <p:nvPr/>
        </p:nvSpPr>
        <p:spPr bwMode="auto">
          <a:xfrm>
            <a:off x="1928813" y="500063"/>
            <a:ext cx="7072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животных</a:t>
            </a:r>
          </a:p>
        </p:txBody>
      </p:sp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Hg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2428875" y="1714500"/>
            <a:ext cx="62865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У животных на начальных этапах накопления ртути  происходит стимуляция отдельных биологических процессов, затем, постепенно переходит в фазу угнетения важных для жизни и воспроизводства функций, а главное, резко снижает жизнеспособность потомства.</a:t>
            </a:r>
            <a:endParaRPr lang="ru-RU" sz="2800">
              <a:latin typeface="Calibri" pitchFamily="34" charset="0"/>
            </a:endParaRPr>
          </a:p>
        </p:txBody>
      </p:sp>
      <p:pic>
        <p:nvPicPr>
          <p:cNvPr id="21508" name="Picture 4" descr="D:\школа\ANIMATED\Природа\animals-killerwhal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643188"/>
            <a:ext cx="1857375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2"/>
          <p:cNvSpPr txBox="1">
            <a:spLocks noChangeArrowheads="1"/>
          </p:cNvSpPr>
          <p:nvPr/>
        </p:nvSpPr>
        <p:spPr bwMode="auto">
          <a:xfrm>
            <a:off x="2286000" y="500063"/>
            <a:ext cx="6715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человека</a:t>
            </a:r>
          </a:p>
        </p:txBody>
      </p:sp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Hg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1143000" y="1714500"/>
            <a:ext cx="7572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Влияет на мозг, нервную систему, почки и печень. Вызывает нервные расстройства, ухудшение зрения, слуха, нарушения двигательного аппарата, заболевания дыхательной системы. Наиболее уязвимы дети. Независимо от путей поступления в организм ртуть накапливается в почках.</a:t>
            </a:r>
          </a:p>
        </p:txBody>
      </p:sp>
      <p:pic>
        <p:nvPicPr>
          <p:cNvPr id="23556" name="Picture 2" descr="D:\школа\ANIMATED\Люди\1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875" y="4857750"/>
            <a:ext cx="1935163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&amp;Kcy;&amp;acy;&amp;kcy; &amp;pcy;&amp;rcy;&amp;acy;&amp;vcy;&amp;icy;&amp;lcy;&amp;softcy;&amp;ncy;&amp;ocy; &amp;zcy;&amp;acy;&amp;rcy;&amp;yacy;&amp;zhcy;&amp;acy;&amp;tcy;&amp;softcy; &amp;acy;&amp;kcy;&amp;kcy;&amp;ucy;&amp;mcy;&amp;ucy;&amp;lcy;&amp;yacy;&amp;tcy;&amp;ocy;&amp;rcy;&amp;ncy;&amp;ycy;&amp;iecy; &amp;bcy;&amp;acy;&amp;tcy;&amp;acy;&amp;rcy;&amp;iecy;&amp;j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86313"/>
            <a:ext cx="22352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2286000" y="500063"/>
            <a:ext cx="6715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растения</a:t>
            </a: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Pb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000125" y="1714500"/>
            <a:ext cx="77152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У растений свинец вызывает угнетение роста корней, стеблей и листьев.</a:t>
            </a:r>
          </a:p>
          <a:p>
            <a:endParaRPr lang="ru-RU" sz="2800">
              <a:latin typeface="Calibri" pitchFamily="34" charset="0"/>
            </a:endParaRPr>
          </a:p>
          <a:p>
            <a:r>
              <a:rPr lang="ru-RU" sz="2800">
                <a:latin typeface="Calibri" pitchFamily="34" charset="0"/>
              </a:rPr>
              <a:t>Причины летнего листопада – высокое содержание свинца в воздухе. Но, концентрируя свинец, деревья тем самым очищают воздух.</a:t>
            </a:r>
          </a:p>
          <a:p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468313" y="306388"/>
            <a:ext cx="81359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3B632B"/>
                </a:solidFill>
                <a:latin typeface="Times New Roman" pitchFamily="18" charset="0"/>
                <a:cs typeface="Times New Roman" pitchFamily="18" charset="0"/>
              </a:rPr>
              <a:t>На загрязненных свинцом почвах безопаснее всего выращивать зерновые культуры. Возделывание в этих зонах овощей, кукурузы на силос, кормовых трав может оказаться рискованным.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" y="1884363"/>
            <a:ext cx="4521200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03663" y="3370263"/>
            <a:ext cx="4733925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2"/>
          <p:cNvSpPr txBox="1">
            <a:spLocks noChangeArrowheads="1"/>
          </p:cNvSpPr>
          <p:nvPr/>
        </p:nvSpPr>
        <p:spPr bwMode="auto">
          <a:xfrm>
            <a:off x="2000250" y="500063"/>
            <a:ext cx="7000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животных</a:t>
            </a:r>
          </a:p>
        </p:txBody>
      </p:sp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Pb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2357438" y="2000250"/>
            <a:ext cx="635793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Calibri" pitchFamily="34" charset="0"/>
              </a:rPr>
              <a:t>Свинцом поражается кроветворная и нервная системы, почки, двигательные нервы мышц. </a:t>
            </a:r>
          </a:p>
          <a:p>
            <a:endParaRPr lang="ru-RU" sz="2800">
              <a:latin typeface="Calibri" pitchFamily="34" charset="0"/>
            </a:endParaRPr>
          </a:p>
          <a:p>
            <a:pPr algn="just"/>
            <a:r>
              <a:rPr lang="ru-RU" sz="2800">
                <a:latin typeface="Calibri" pitchFamily="34" charset="0"/>
              </a:rPr>
              <a:t>Для млекопитающих свинец представляет особую опасность, так как этот элемент обладает способностью проникать через плаценту и накапливаться в молоке. </a:t>
            </a:r>
          </a:p>
        </p:txBody>
      </p:sp>
      <p:pic>
        <p:nvPicPr>
          <p:cNvPr id="29700" name="Picture 2" descr="D:\школа\ANIMATED\Природа\19f3a03429faafd709aa501d2ffceef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875" y="4348163"/>
            <a:ext cx="2071688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2"/>
          <p:cNvSpPr txBox="1">
            <a:spLocks noChangeArrowheads="1"/>
          </p:cNvSpPr>
          <p:nvPr/>
        </p:nvSpPr>
        <p:spPr bwMode="auto">
          <a:xfrm>
            <a:off x="2286000" y="500063"/>
            <a:ext cx="6715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человека</a:t>
            </a:r>
          </a:p>
        </p:txBody>
      </p:sp>
      <p:sp>
        <p:nvSpPr>
          <p:cNvPr id="31746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Pb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928688" y="2000250"/>
            <a:ext cx="778668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изменение репродуктивной, нервной, сердечно-сосудистой, иммунной и эндокринной систем, изменению функционального состояния почек.</a:t>
            </a:r>
          </a:p>
          <a:p>
            <a:pPr algn="just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 возникновение врожденных пороков у детей</a:t>
            </a:r>
          </a:p>
          <a:p>
            <a:pPr algn="just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 для детей школьного возраста характерно изменение показателя умственного развития (IQ), а также двигательной активности, координации движений, слухового восприятия и памяти.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&amp;Kcy;&amp;acy;&amp;kcy; &amp;pcy;&amp;rcy;&amp;acy;&amp;vcy;&amp;icy;&amp;lcy;&amp;softcy;&amp;ncy;&amp;ocy; &amp;zcy;&amp;acy;&amp;rcy;&amp;yacy;&amp;zhcy;&amp;acy;&amp;tcy;&amp;softcy; &amp;acy;&amp;kcy;&amp;kcy;&amp;ucy;&amp;mcy;&amp;ucy;&amp;lcy;&amp;yacy;&amp;tcy;&amp;ocy;&amp;rcy;&amp;ncy;&amp;ycy;&amp;iecy; &amp;bcy;&amp;acy;&amp;tcy;&amp;acy;&amp;rcy;&amp;iecy;&amp;j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86313"/>
            <a:ext cx="22352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2"/>
          <p:cNvSpPr txBox="1">
            <a:spLocks noChangeArrowheads="1"/>
          </p:cNvSpPr>
          <p:nvPr/>
        </p:nvSpPr>
        <p:spPr bwMode="auto">
          <a:xfrm>
            <a:off x="2286000" y="500063"/>
            <a:ext cx="6715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растения</a:t>
            </a:r>
          </a:p>
        </p:txBody>
      </p:sp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Cd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1000125" y="1714500"/>
            <a:ext cx="771525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Calibri" pitchFamily="34" charset="0"/>
              </a:rPr>
              <a:t>Подавляется образование и хлорофилловых пигментов. Видимые симптомы заражения – это задержка роста, повреждение корневой системы, хлороз листьев, красно-бурая окраска их краёв или прожилков. Фитотоксичность кадмия проявляется в тормозящем действии на фотосинтез, нарушение транспирации и фиксации СО2, изменении проницаемости клеточных мембран.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&amp;Kcy;&amp;acy;&amp;kcy; &amp;pcy;&amp;rcy;&amp;acy;&amp;vcy;&amp;icy;&amp;lcy;&amp;softcy;&amp;ncy;&amp;ocy; &amp;zcy;&amp;acy;&amp;rcy;&amp;yacy;&amp;zhcy;&amp;acy;&amp;tcy;&amp;softcy; &amp;acy;&amp;kcy;&amp;kcy;&amp;ucy;&amp;mcy;&amp;ucy;&amp;lcy;&amp;yacy;&amp;tcy;&amp;ocy;&amp;rcy;&amp;ncy;&amp;ycy;&amp;iecy; &amp;bcy;&amp;acy;&amp;tcy;&amp;acy;&amp;rcy;&amp;iecy;&amp;j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86313"/>
            <a:ext cx="22352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2"/>
          <p:cNvSpPr txBox="1">
            <a:spLocks noChangeArrowheads="1"/>
          </p:cNvSpPr>
          <p:nvPr/>
        </p:nvSpPr>
        <p:spPr bwMode="auto">
          <a:xfrm>
            <a:off x="2000250" y="500063"/>
            <a:ext cx="7000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животных</a:t>
            </a: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Cd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1000125" y="1928813"/>
            <a:ext cx="77152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Кадмий</a:t>
            </a:r>
            <a:r>
              <a:rPr lang="ru-RU" sz="2800">
                <a:latin typeface="Calibri" pitchFamily="34" charset="0"/>
              </a:rPr>
              <a:t> способен накапливаться в организме животных. С возрастом содержание кадмия может увеличиваться до критического для жизни уровня</a:t>
            </a:r>
          </a:p>
          <a:p>
            <a:r>
              <a:rPr lang="ru-RU" sz="2800">
                <a:latin typeface="Calibri" pitchFamily="34" charset="0"/>
              </a:rPr>
              <a:t> кадмий вызывает поражения нервной системы. Дисфункцию половых органов.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2"/>
          <p:cNvSpPr txBox="1">
            <a:spLocks noChangeArrowheads="1"/>
          </p:cNvSpPr>
          <p:nvPr/>
        </p:nvSpPr>
        <p:spPr bwMode="auto">
          <a:xfrm>
            <a:off x="2000250" y="500063"/>
            <a:ext cx="7000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человека</a:t>
            </a:r>
          </a:p>
        </p:txBody>
      </p:sp>
      <p:sp>
        <p:nvSpPr>
          <p:cNvPr id="37890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Cd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37891" name="TextBox 4"/>
          <p:cNvSpPr txBox="1">
            <a:spLocks noChangeArrowheads="1"/>
          </p:cNvSpPr>
          <p:nvPr/>
        </p:nvSpPr>
        <p:spPr bwMode="auto">
          <a:xfrm>
            <a:off x="1000125" y="1928813"/>
            <a:ext cx="77152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Органами-мишенями являются почки, костный мозг, печень, трубчатые кости и частично селезенка. 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Поражается мочеполовая, бронхолегочная система, развивается анемия, 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Повышается артериальное давление,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 Происходит образование камней в почках,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 Возникают острые костные боли</a:t>
            </a:r>
          </a:p>
        </p:txBody>
      </p:sp>
      <p:pic>
        <p:nvPicPr>
          <p:cNvPr id="37892" name="Picture 2" descr="D:\школа\ANIMATED\Люди\J028274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535781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&amp;Kcy;&amp;acy;&amp;kcy; &amp;pcy;&amp;rcy;&amp;acy;&amp;vcy;&amp;icy;&amp;lcy;&amp;softcy;&amp;ncy;&amp;ocy; &amp;zcy;&amp;acy;&amp;rcy;&amp;yacy;&amp;zhcy;&amp;acy;&amp;tcy;&amp;softcy; &amp;acy;&amp;kcy;&amp;kcy;&amp;ucy;&amp;mcy;&amp;ucy;&amp;lcy;&amp;yacy;&amp;tcy;&amp;ocy;&amp;rcy;&amp;ncy;&amp;ycy;&amp;iecy; &amp;bcy;&amp;acy;&amp;tcy;&amp;acy;&amp;rcy;&amp;iecy;&amp;j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86313"/>
            <a:ext cx="22352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Box 2"/>
          <p:cNvSpPr txBox="1">
            <a:spLocks noChangeArrowheads="1"/>
          </p:cNvSpPr>
          <p:nvPr/>
        </p:nvSpPr>
        <p:spPr bwMode="auto">
          <a:xfrm>
            <a:off x="2286000" y="500063"/>
            <a:ext cx="6715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растения</a:t>
            </a:r>
          </a:p>
        </p:txBody>
      </p:sp>
      <p:sp>
        <p:nvSpPr>
          <p:cNvPr id="39939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Ni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1000125" y="1857375"/>
            <a:ext cx="77152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Никель</a:t>
            </a:r>
            <a:r>
              <a:rPr lang="ru-RU" sz="2800">
                <a:latin typeface="Calibri" pitchFamily="34" charset="0"/>
              </a:rPr>
              <a:t> – необходимый микроэлемент </a:t>
            </a:r>
            <a:r>
              <a:rPr lang="ru-RU" sz="2800" i="1">
                <a:latin typeface="Calibri" pitchFamily="34" charset="0"/>
              </a:rPr>
              <a:t>для растений</a:t>
            </a:r>
            <a:r>
              <a:rPr lang="ru-RU" sz="2800">
                <a:latin typeface="Calibri" pitchFamily="34" charset="0"/>
              </a:rPr>
              <a:t>. Никель участвует в перемещении азота и обеспечении им растительных тканей.</a:t>
            </a:r>
            <a:endParaRPr lang="en-US" sz="2800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Избыток никеля</a:t>
            </a:r>
            <a:r>
              <a:rPr lang="ru-RU" sz="2800">
                <a:latin typeface="Calibri" pitchFamily="34" charset="0"/>
              </a:rPr>
              <a:t> проявляется в угнетении процессов фотосинтеза и транспирации, появлении признаков хлороза листьев.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Заголовок 4"/>
          <p:cNvSpPr>
            <a:spLocks noGrp="1"/>
          </p:cNvSpPr>
          <p:nvPr>
            <p:ph type="ctrTitle"/>
          </p:nvPr>
        </p:nvSpPr>
        <p:spPr>
          <a:xfrm>
            <a:off x="3143250" y="2643188"/>
            <a:ext cx="6000750" cy="3013075"/>
          </a:xfrm>
        </p:spPr>
        <p:txBody>
          <a:bodyPr/>
          <a:lstStyle/>
          <a:p>
            <a:r>
              <a:rPr lang="ru-RU" smtClean="0"/>
              <a:t>Цель: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3200" smtClean="0"/>
              <a:t>Проанализировать исследования ученых о вредном влиянии отработанных батареек на окружающую среду</a:t>
            </a:r>
            <a:endParaRPr lang="ru-RU" sz="8000" smtClean="0"/>
          </a:p>
        </p:txBody>
      </p:sp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57188" y="214313"/>
            <a:ext cx="85725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>
                <a:latin typeface="Calibri" pitchFamily="34" charset="0"/>
              </a:rPr>
              <a:t>Какова цена изобретения через годы?</a:t>
            </a:r>
            <a:endParaRPr lang="ru-RU" sz="4800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2"/>
          <p:cNvSpPr txBox="1">
            <a:spLocks noChangeArrowheads="1"/>
          </p:cNvSpPr>
          <p:nvPr/>
        </p:nvSpPr>
        <p:spPr bwMode="auto">
          <a:xfrm>
            <a:off x="2000250" y="500063"/>
            <a:ext cx="7000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человека</a:t>
            </a:r>
          </a:p>
        </p:txBody>
      </p:sp>
      <p:sp>
        <p:nvSpPr>
          <p:cNvPr id="41986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Ni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41987" name="TextBox 4"/>
          <p:cNvSpPr txBox="1">
            <a:spLocks noChangeArrowheads="1"/>
          </p:cNvSpPr>
          <p:nvPr/>
        </p:nvSpPr>
        <p:spPr bwMode="auto">
          <a:xfrm>
            <a:off x="1000125" y="1928813"/>
            <a:ext cx="771525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 В повышенных концентрациях может вызывать аллергические реакции (дерматит, ринит и пр.), анемию, повышенную возбудимость центральной нервной системы. </a:t>
            </a:r>
          </a:p>
          <a:p>
            <a:pPr algn="just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Хроническая интоксикация никелем повышает риск развития новообразований (легкие, почки, кожа)  </a:t>
            </a:r>
          </a:p>
          <a:p>
            <a:pPr algn="just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Никель способен вызывать респираторные     .заболевания. </a:t>
            </a:r>
          </a:p>
        </p:txBody>
      </p:sp>
      <p:pic>
        <p:nvPicPr>
          <p:cNvPr id="41988" name="Picture 2" descr="D:\школа\ANIMATED\Люди\J028274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535781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Box 1"/>
          <p:cNvSpPr txBox="1">
            <a:spLocks noChangeArrowheads="1"/>
          </p:cNvSpPr>
          <p:nvPr/>
        </p:nvSpPr>
        <p:spPr bwMode="auto">
          <a:xfrm>
            <a:off x="1643063" y="2643188"/>
            <a:ext cx="60721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>
                <a:latin typeface="Calibri" pitchFamily="34" charset="0"/>
              </a:rPr>
              <a:t>Эксперимент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1"/>
          <p:cNvSpPr txBox="1">
            <a:spLocks noChangeArrowheads="1"/>
          </p:cNvSpPr>
          <p:nvPr/>
        </p:nvSpPr>
        <p:spPr bwMode="auto">
          <a:xfrm>
            <a:off x="785813" y="1143000"/>
            <a:ext cx="8001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Calibri" pitchFamily="34" charset="0"/>
              </a:rPr>
              <a:t>Тема</a:t>
            </a:r>
          </a:p>
          <a:p>
            <a:pPr algn="ctr"/>
            <a:r>
              <a:rPr lang="ru-RU" sz="3600" b="1" i="1">
                <a:latin typeface="Calibri" pitchFamily="34" charset="0"/>
              </a:rPr>
              <a:t>Влияние использованных батареек на рост и развитие комнатных растений</a:t>
            </a:r>
          </a:p>
          <a:p>
            <a:r>
              <a:rPr lang="ru-RU" sz="4000" b="1">
                <a:latin typeface="Calibri" pitchFamily="34" charset="0"/>
              </a:rPr>
              <a:t>Цель </a:t>
            </a:r>
          </a:p>
          <a:p>
            <a:pPr algn="ctr"/>
            <a:r>
              <a:rPr lang="ru-RU" sz="3600" b="1" i="1">
                <a:latin typeface="Calibri" pitchFamily="34" charset="0"/>
              </a:rPr>
              <a:t>Наблюдать изменения роста и развития комнатных растений при воздействии на них использованных батареек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1"/>
          <p:cNvSpPr txBox="1">
            <a:spLocks noChangeArrowheads="1"/>
          </p:cNvSpPr>
          <p:nvPr/>
        </p:nvSpPr>
        <p:spPr bwMode="auto">
          <a:xfrm>
            <a:off x="1071563" y="1500188"/>
            <a:ext cx="764381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Calibri" pitchFamily="34" charset="0"/>
              </a:rPr>
              <a:t>Методика</a:t>
            </a:r>
          </a:p>
          <a:p>
            <a:pPr algn="ctr"/>
            <a:endParaRPr lang="ru-RU" sz="4000">
              <a:latin typeface="Calibri" pitchFamily="34" charset="0"/>
            </a:endParaRPr>
          </a:p>
          <a:p>
            <a:pPr algn="ctr"/>
            <a:r>
              <a:rPr lang="ru-RU" sz="3600">
                <a:latin typeface="Calibri" pitchFamily="34" charset="0"/>
              </a:rPr>
              <a:t>Для эксперимента берутся различные комнатные растения. В плошку с землей помещаются несколько пальчиковых батареек. Ведется наблюдения за  ростом и развитием растения.</a:t>
            </a:r>
            <a:r>
              <a:rPr lang="ru-RU" sz="240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5" descr="D:\школа\проект + и - батарейки\Герань\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TextBox 7"/>
          <p:cNvSpPr txBox="1">
            <a:spLocks noChangeArrowheads="1"/>
          </p:cNvSpPr>
          <p:nvPr/>
        </p:nvSpPr>
        <p:spPr bwMode="auto">
          <a:xfrm>
            <a:off x="714375" y="142875"/>
            <a:ext cx="3571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Герань</a:t>
            </a:r>
          </a:p>
        </p:txBody>
      </p:sp>
      <p:pic>
        <p:nvPicPr>
          <p:cNvPr id="9" name="Picture 2" descr="D:\школа\проект + и - батарейки\Герань\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D:\школа\проект + и - батарейки\Герань\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D:\школа\проект + и - батарейки\Герань\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D:\школа\проект + и - батарейки\Герань\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D:\школа\проект + и - батарейки\Герань\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0" descr="D:\школа\проект + и - батарейки\цветок\1 де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856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TextBox 9"/>
          <p:cNvSpPr txBox="1">
            <a:spLocks noChangeArrowheads="1"/>
          </p:cNvSpPr>
          <p:nvPr/>
        </p:nvSpPr>
        <p:spPr bwMode="auto">
          <a:xfrm>
            <a:off x="357188" y="785813"/>
            <a:ext cx="4143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bg1"/>
                </a:solidFill>
                <a:latin typeface="Calibri" pitchFamily="34" charset="0"/>
              </a:rPr>
              <a:t>СЕТКРЕАЗИЯ</a:t>
            </a:r>
          </a:p>
        </p:txBody>
      </p:sp>
      <p:sp>
        <p:nvSpPr>
          <p:cNvPr id="50179" name="TextBox 12"/>
          <p:cNvSpPr txBox="1">
            <a:spLocks noChangeArrowheads="1"/>
          </p:cNvSpPr>
          <p:nvPr/>
        </p:nvSpPr>
        <p:spPr bwMode="auto">
          <a:xfrm>
            <a:off x="5857875" y="2500313"/>
            <a:ext cx="27860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1 день эксперимента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 descr="D:\школа\проект + и - батарейки\цветок\4 де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TextBox 3"/>
          <p:cNvSpPr txBox="1">
            <a:spLocks noChangeArrowheads="1"/>
          </p:cNvSpPr>
          <p:nvPr/>
        </p:nvSpPr>
        <p:spPr bwMode="auto">
          <a:xfrm>
            <a:off x="5572125" y="2643188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Calibri" pitchFamily="34" charset="0"/>
              </a:rPr>
              <a:t>4 день эксперимента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D:\школа\проект + и - батарейки\цветок\7 де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4" name="TextBox 2"/>
          <p:cNvSpPr txBox="1">
            <a:spLocks noChangeArrowheads="1"/>
          </p:cNvSpPr>
          <p:nvPr/>
        </p:nvSpPr>
        <p:spPr bwMode="auto">
          <a:xfrm>
            <a:off x="5572125" y="2643188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Calibri" pitchFamily="34" charset="0"/>
              </a:rPr>
              <a:t>7 день эксперимента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Box 1"/>
          <p:cNvSpPr txBox="1">
            <a:spLocks noChangeArrowheads="1"/>
          </p:cNvSpPr>
          <p:nvPr/>
        </p:nvSpPr>
        <p:spPr bwMode="auto">
          <a:xfrm>
            <a:off x="5572125" y="2643188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Calibri" pitchFamily="34" charset="0"/>
              </a:rPr>
              <a:t>10 день эксперимента</a:t>
            </a:r>
          </a:p>
        </p:txBody>
      </p:sp>
      <p:pic>
        <p:nvPicPr>
          <p:cNvPr id="56322" name="Picture 2" descr="D:\школа\проект + и - батарейки\цветок\10 де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10163" cy="681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Box 1"/>
          <p:cNvSpPr txBox="1">
            <a:spLocks noChangeArrowheads="1"/>
          </p:cNvSpPr>
          <p:nvPr/>
        </p:nvSpPr>
        <p:spPr bwMode="auto">
          <a:xfrm>
            <a:off x="5572125" y="2643188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Calibri" pitchFamily="34" charset="0"/>
              </a:rPr>
              <a:t>14 день эксперимента</a:t>
            </a:r>
          </a:p>
        </p:txBody>
      </p:sp>
      <p:pic>
        <p:nvPicPr>
          <p:cNvPr id="58370" name="Picture 2" descr="D:\школа\проект + и - батарейки\цветок\14 де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1"/>
          <p:cNvSpPr txBox="1">
            <a:spLocks noChangeArrowheads="1"/>
          </p:cNvSpPr>
          <p:nvPr/>
        </p:nvSpPr>
        <p:spPr bwMode="auto">
          <a:xfrm>
            <a:off x="5500688" y="642938"/>
            <a:ext cx="1816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Calibri" pitchFamily="34" charset="0"/>
              </a:rPr>
              <a:t>Задачи</a:t>
            </a:r>
            <a:r>
              <a:rPr lang="ru-RU" sz="3200">
                <a:latin typeface="Calibri" pitchFamily="34" charset="0"/>
              </a:rPr>
              <a:t> </a:t>
            </a:r>
          </a:p>
        </p:txBody>
      </p:sp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285750" y="1571625"/>
            <a:ext cx="864393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</a:rPr>
              <a:t>Проанализировать исследования ученых о вредном влиянии отработанных батареек на растительные организмы</a:t>
            </a:r>
          </a:p>
          <a:p>
            <a:pPr algn="just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 Проанализировать исследования ученых о вредном влиянии отработанных батареек на животные организмы</a:t>
            </a:r>
          </a:p>
          <a:p>
            <a:pPr algn="just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 Проанализировать исследования ученых о вредном влиянии отработанных батареек на человека</a:t>
            </a:r>
          </a:p>
          <a:p>
            <a:pPr algn="just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 Провести эксперимент о влиянии отработанных          ..        батареек на комнатные растения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107950" y="1190625"/>
          <a:ext cx="6464300" cy="5667375"/>
        </p:xfrm>
        <a:graphic>
          <a:graphicData uri="http://schemas.openxmlformats.org/presentationml/2006/ole">
            <p:oleObj spid="_x0000_s7170" name="Диаграмма" r:id="rId4" imgW="5867355" imgH="5143398" progId="MSGraph.Chart.8">
              <p:embed/>
            </p:oleObj>
          </a:graphicData>
        </a:graphic>
      </p:graphicFrame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357188" y="357188"/>
            <a:ext cx="8429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Изменение количества листьев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Box 1"/>
          <p:cNvSpPr txBox="1">
            <a:spLocks noChangeArrowheads="1"/>
          </p:cNvSpPr>
          <p:nvPr/>
        </p:nvSpPr>
        <p:spPr bwMode="auto">
          <a:xfrm>
            <a:off x="928688" y="1357313"/>
            <a:ext cx="778668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Calibri" pitchFamily="34" charset="0"/>
              </a:rPr>
              <a:t>Вывод </a:t>
            </a:r>
          </a:p>
          <a:p>
            <a:endParaRPr lang="ru-RU" sz="3600">
              <a:latin typeface="Calibri" pitchFamily="34" charset="0"/>
            </a:endParaRPr>
          </a:p>
          <a:p>
            <a:r>
              <a:rPr lang="ru-RU" sz="3600">
                <a:latin typeface="Calibri" pitchFamily="34" charset="0"/>
              </a:rPr>
              <a:t>При наличии в почве комнатного растения использованных батареек, происходит угнетение его роста и развития</a:t>
            </a:r>
          </a:p>
        </p:txBody>
      </p:sp>
      <p:pic>
        <p:nvPicPr>
          <p:cNvPr id="63490" name="Picture 6" descr="C:\Users\Администратор\Desktop\Биология\a_c33dc2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57750"/>
            <a:ext cx="14287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86125" y="2357438"/>
            <a:ext cx="5500688" cy="3357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Проблема загрязнения окружающей среды и негативное влияние на живые организмы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857375" y="642938"/>
            <a:ext cx="6400800" cy="175260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solidFill>
                  <a:schemeClr val="tx1"/>
                </a:solidFill>
              </a:rPr>
              <a:t>Какова же цена изобретения через годы?</a:t>
            </a:r>
            <a:endParaRPr lang="ru-RU" sz="4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Box 1"/>
          <p:cNvSpPr txBox="1">
            <a:spLocks noChangeArrowheads="1"/>
          </p:cNvSpPr>
          <p:nvPr/>
        </p:nvSpPr>
        <p:spPr bwMode="auto">
          <a:xfrm>
            <a:off x="684213" y="333375"/>
            <a:ext cx="77041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Как же решить проблему с загрязнениями, которые приносят батарейки?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258888" y="2357438"/>
            <a:ext cx="712946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Понять,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что совершенно нормально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 выкидывать в землю яд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При правильном обращении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и утилизации они будут приносить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 вред, а пользу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, и это светлое будущее зависит только от нас.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Заголовок 1"/>
          <p:cNvSpPr>
            <a:spLocks noGrp="1"/>
          </p:cNvSpPr>
          <p:nvPr>
            <p:ph type="ctrTitle"/>
          </p:nvPr>
        </p:nvSpPr>
        <p:spPr>
          <a:xfrm>
            <a:off x="1714500" y="2000250"/>
            <a:ext cx="7243763" cy="1470025"/>
          </a:xfrm>
        </p:spPr>
        <p:txBody>
          <a:bodyPr/>
          <a:lstStyle/>
          <a:p>
            <a:pPr algn="r"/>
            <a:r>
              <a:rPr lang="ru-RU" sz="5400" b="1" smtClean="0"/>
              <a:t>Спасибо за внимание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Заголовок 1"/>
          <p:cNvSpPr>
            <a:spLocks noGrp="1"/>
          </p:cNvSpPr>
          <p:nvPr>
            <p:ph type="ctrTitle"/>
          </p:nvPr>
        </p:nvSpPr>
        <p:spPr>
          <a:xfrm>
            <a:off x="2520950" y="1484313"/>
            <a:ext cx="6623050" cy="4945062"/>
          </a:xfrm>
        </p:spPr>
        <p:txBody>
          <a:bodyPr/>
          <a:lstStyle/>
          <a:p>
            <a:r>
              <a:rPr lang="ru-RU" sz="6000" b="1" smtClean="0">
                <a:solidFill>
                  <a:srgbClr val="3B632B"/>
                </a:solidFill>
                <a:latin typeface="Times New Roman" pitchFamily="18" charset="0"/>
                <a:cs typeface="Times New Roman" pitchFamily="18" charset="0"/>
              </a:rPr>
              <a:t>Вредное влияние  батареек на окружающую среду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Стрелка вправо 4"/>
          <p:cNvGrpSpPr>
            <a:grpSpLocks/>
          </p:cNvGrpSpPr>
          <p:nvPr/>
        </p:nvGrpSpPr>
        <p:grpSpPr bwMode="auto">
          <a:xfrm>
            <a:off x="304800" y="1670050"/>
            <a:ext cx="6010275" cy="4249738"/>
            <a:chOff x="192" y="1052"/>
            <a:chExt cx="3786" cy="2677"/>
          </a:xfrm>
        </p:grpSpPr>
        <p:pic>
          <p:nvPicPr>
            <p:cNvPr id="12289" name="Стрелка вправо 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" y="1052"/>
              <a:ext cx="3786" cy="2677"/>
            </a:xfrm>
            <a:prstGeom prst="rect">
              <a:avLst/>
            </a:prstGeom>
            <a:noFill/>
          </p:spPr>
        </p:pic>
        <p:sp>
          <p:nvSpPr>
            <p:cNvPr id="12290" name="Text Box 2"/>
            <p:cNvSpPr txBox="1">
              <a:spLocks noChangeArrowheads="1"/>
            </p:cNvSpPr>
            <p:nvPr/>
          </p:nvSpPr>
          <p:spPr bwMode="auto">
            <a:xfrm>
              <a:off x="270" y="1758"/>
              <a:ext cx="2996" cy="1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ru-RU" sz="2400">
                  <a:latin typeface="Times New Roman" pitchFamily="18" charset="0"/>
                  <a:cs typeface="Times New Roman" pitchFamily="18" charset="0"/>
                </a:rPr>
                <a:t>Всего одна пальчиковая батарейка, выброшенная в урну, может загрязнить примерно 20 квадратных метров почвы или 400 л воды тяжелыми металлами. </a:t>
              </a:r>
            </a:p>
          </p:txBody>
        </p:sp>
      </p:grpSp>
      <p:grpSp>
        <p:nvGrpSpPr>
          <p:cNvPr id="4" name="Стрелка вправо 3"/>
          <p:cNvGrpSpPr>
            <a:grpSpLocks/>
          </p:cNvGrpSpPr>
          <p:nvPr/>
        </p:nvGrpSpPr>
        <p:grpSpPr bwMode="auto">
          <a:xfrm>
            <a:off x="304800" y="1670050"/>
            <a:ext cx="6040438" cy="4297363"/>
            <a:chOff x="192" y="1052"/>
            <a:chExt cx="3805" cy="2707"/>
          </a:xfrm>
        </p:grpSpPr>
        <p:pic>
          <p:nvPicPr>
            <p:cNvPr id="12292" name="Стрелка вправо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" y="1052"/>
              <a:ext cx="3805" cy="2707"/>
            </a:xfrm>
            <a:prstGeom prst="rect">
              <a:avLst/>
            </a:prstGeom>
            <a:noFill/>
          </p:spPr>
        </p:pic>
        <p:sp>
          <p:nvSpPr>
            <p:cNvPr id="12293" name="Text Box 5"/>
            <p:cNvSpPr txBox="1">
              <a:spLocks noChangeArrowheads="1"/>
            </p:cNvSpPr>
            <p:nvPr/>
          </p:nvSpPr>
          <p:spPr bwMode="auto">
            <a:xfrm>
              <a:off x="270" y="1589"/>
              <a:ext cx="2836" cy="1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ru-RU" sz="2400">
                  <a:latin typeface="Times New Roman" pitchFamily="18" charset="0"/>
                  <a:cs typeface="Times New Roman" pitchFamily="18" charset="0"/>
                </a:rPr>
                <a:t>В лесной зоне это территория обитания:</a:t>
              </a:r>
            </a:p>
            <a:p>
              <a:r>
                <a:rPr lang="ru-RU" sz="2400">
                  <a:latin typeface="Times New Roman" pitchFamily="18" charset="0"/>
                  <a:cs typeface="Times New Roman" pitchFamily="18" charset="0"/>
                </a:rPr>
                <a:t>-двух деревьев:</a:t>
              </a:r>
            </a:p>
            <a:p>
              <a:r>
                <a:rPr lang="ru-RU" sz="2400">
                  <a:latin typeface="Times New Roman" pitchFamily="18" charset="0"/>
                  <a:cs typeface="Times New Roman" pitchFamily="18" charset="0"/>
                </a:rPr>
                <a:t>-двух кротов;</a:t>
              </a:r>
            </a:p>
            <a:p>
              <a:r>
                <a:rPr lang="ru-RU" sz="2400">
                  <a:latin typeface="Times New Roman" pitchFamily="18" charset="0"/>
                  <a:cs typeface="Times New Roman" pitchFamily="18" charset="0"/>
                </a:rPr>
                <a:t>-одного ежика и нескольких тысяч дождевых червей.</a:t>
              </a:r>
            </a:p>
          </p:txBody>
        </p:sp>
      </p:grpSp>
      <p:pic>
        <p:nvPicPr>
          <p:cNvPr id="12295" name="Picture 6" descr="C:\Users\Администратор\Desktop\Биология\a_c33dc2e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315913"/>
            <a:ext cx="4319588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Стрелка вправо 5"/>
          <p:cNvGrpSpPr>
            <a:grpSpLocks/>
          </p:cNvGrpSpPr>
          <p:nvPr/>
        </p:nvGrpSpPr>
        <p:grpSpPr bwMode="auto">
          <a:xfrm>
            <a:off x="377825" y="1169988"/>
            <a:ext cx="5967413" cy="5224462"/>
            <a:chOff x="238" y="737"/>
            <a:chExt cx="3759" cy="3291"/>
          </a:xfrm>
        </p:grpSpPr>
        <p:pic>
          <p:nvPicPr>
            <p:cNvPr id="12296" name="Стрелка вправо 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38" y="737"/>
              <a:ext cx="3759" cy="3291"/>
            </a:xfrm>
            <a:prstGeom prst="rect">
              <a:avLst/>
            </a:prstGeom>
            <a:noFill/>
          </p:spPr>
        </p:pic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270" y="1597"/>
              <a:ext cx="2858" cy="1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>
                  <a:latin typeface="Times New Roman" pitchFamily="18" charset="0"/>
                  <a:cs typeface="Times New Roman" pitchFamily="18" charset="0"/>
                </a:rPr>
                <a:t>Батарейки содержат различные тяжелые металлы, которые могут причинить вред здоровью человека. 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24market.com.ua/image/cache/data/baterry/hibernation-500x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92438" y="2139950"/>
            <a:ext cx="3206750" cy="3200400"/>
          </a:xfrm>
          <a:prstGeom prst="rect">
            <a:avLst/>
          </a:prstGeom>
          <a:noFill/>
        </p:spPr>
      </p:pic>
      <p:pic>
        <p:nvPicPr>
          <p:cNvPr id="13314" name="Picture 8" descr="http://www.xn--80aaacnkyej1ders.xn--p1ai/load/Image/packsih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3357563"/>
            <a:ext cx="9652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14563" y="1857375"/>
            <a:ext cx="1285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Ртуть</a:t>
            </a:r>
            <a:r>
              <a:rPr lang="ru-RU" sz="3200" b="1">
                <a:latin typeface="Calibri" pitchFamily="34" charset="0"/>
              </a:rPr>
              <a:t>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00125" y="3786188"/>
            <a:ext cx="1714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Никель</a:t>
            </a:r>
            <a:r>
              <a:rPr lang="ru-RU" sz="3200" b="1">
                <a:latin typeface="Calibri" pitchFamily="34" charset="0"/>
              </a:rPr>
              <a:t> 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71625" y="4643438"/>
            <a:ext cx="1857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Кадмий </a:t>
            </a:r>
            <a:r>
              <a:rPr lang="ru-RU" sz="3200" b="1">
                <a:latin typeface="Calibri" pitchFamily="34" charset="0"/>
              </a:rPr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57625" y="5572125"/>
            <a:ext cx="1714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Свинец</a:t>
            </a:r>
            <a:r>
              <a:rPr lang="ru-RU" sz="3200" b="1">
                <a:latin typeface="Calibri" pitchFamily="34" charset="0"/>
              </a:rPr>
              <a:t>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15000" y="5072063"/>
            <a:ext cx="1428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Литий</a:t>
            </a:r>
            <a:r>
              <a:rPr lang="ru-RU" sz="3200" b="1">
                <a:latin typeface="Calibri" pitchFamily="34" charset="0"/>
              </a:rPr>
              <a:t> 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572250" y="4357688"/>
            <a:ext cx="2286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Марганец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500938" y="2357438"/>
            <a:ext cx="1285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Цинк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571875" y="1214438"/>
            <a:ext cx="2071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Мышьяк </a:t>
            </a:r>
            <a:r>
              <a:rPr lang="ru-RU" sz="3200" b="1">
                <a:latin typeface="Calibri" pitchFamily="34" charset="0"/>
              </a:rPr>
              <a:t>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00750" y="1785938"/>
            <a:ext cx="1714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Хром 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858000" y="5715000"/>
            <a:ext cx="1714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Медь </a:t>
            </a:r>
            <a:r>
              <a:rPr lang="ru-RU" sz="3200" b="1">
                <a:latin typeface="Calibri" pitchFamily="34" charset="0"/>
              </a:rPr>
              <a:t>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85875" y="5572125"/>
            <a:ext cx="1714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Бензол </a:t>
            </a:r>
            <a:r>
              <a:rPr lang="ru-RU" sz="3200" b="1">
                <a:latin typeface="Calibri" pitchFamily="34" charset="0"/>
              </a:rPr>
              <a:t>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14313" y="2786063"/>
            <a:ext cx="3429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Трихлорэтилен </a:t>
            </a:r>
            <a:r>
              <a:rPr lang="ru-RU" sz="3200" b="1">
                <a:latin typeface="Calibri" pitchFamily="34" charset="0"/>
              </a:rPr>
              <a:t>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000750" y="3000375"/>
            <a:ext cx="2214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Цианид натрия </a:t>
            </a:r>
            <a:r>
              <a:rPr lang="ru-RU" sz="3200" b="1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988" y="0"/>
            <a:ext cx="9170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571875"/>
            <a:ext cx="3590925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3571875"/>
            <a:ext cx="3652838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9" name="Стрелка вниз 8"/>
          <p:cNvSpPr/>
          <p:nvPr/>
        </p:nvSpPr>
        <p:spPr>
          <a:xfrm rot="13537689">
            <a:off x="3714750" y="2714625"/>
            <a:ext cx="857250" cy="142875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7687014">
            <a:off x="4372769" y="5050632"/>
            <a:ext cx="857250" cy="1998662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785938" y="6000750"/>
            <a:ext cx="857250" cy="693738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285750" y="1681163"/>
            <a:ext cx="485775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3B632B"/>
                </a:solidFill>
                <a:latin typeface="Times New Roman" pitchFamily="18" charset="0"/>
                <a:cs typeface="Times New Roman" pitchFamily="18" charset="0"/>
              </a:rPr>
              <a:t>Загрязняя окружающую среду, тяжелые металлы неизбежно попадают в живые организмы и в человека, становятся причиной острых отравлений и хронических заболеваний, поскольку накапливаются в организме.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277938"/>
            <a:ext cx="3621088" cy="438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&amp;Kcy;&amp;acy;&amp;kcy; &amp;pcy;&amp;rcy;&amp;acy;&amp;vcy;&amp;icy;&amp;lcy;&amp;softcy;&amp;ncy;&amp;ocy; &amp;zcy;&amp;acy;&amp;rcy;&amp;yacy;&amp;zhcy;&amp;acy;&amp;tcy;&amp;softcy; &amp;acy;&amp;kcy;&amp;kcy;&amp;ucy;&amp;mcy;&amp;ucy;&amp;lcy;&amp;yacy;&amp;tcy;&amp;ocy;&amp;rcy;&amp;ncy;&amp;ycy;&amp;iecy; &amp;bcy;&amp;acy;&amp;tcy;&amp;acy;&amp;rcy;&amp;iecy;&amp;j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86313"/>
            <a:ext cx="22352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2286000" y="500063"/>
            <a:ext cx="6715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</a:rPr>
              <a:t>Влияние на растения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latin typeface="Calibri" pitchFamily="34" charset="0"/>
              </a:rPr>
              <a:t>Hg</a:t>
            </a:r>
            <a:endParaRPr lang="ru-RU" sz="7200" b="1">
              <a:latin typeface="Calibri" pitchFamily="34" charset="0"/>
            </a:endParaRP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357188" y="1714500"/>
            <a:ext cx="835818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Водоросли</a:t>
            </a:r>
            <a:r>
              <a:rPr lang="ru-RU" sz="2800">
                <a:latin typeface="Calibri" pitchFamily="34" charset="0"/>
              </a:rPr>
              <a:t> могут поглощать ртуть из загрязненного донного грунта и служат ее источником для многих организмов. </a:t>
            </a:r>
          </a:p>
          <a:p>
            <a:r>
              <a:rPr lang="ru-RU" sz="2800">
                <a:latin typeface="Calibri" pitchFamily="34" charset="0"/>
              </a:rPr>
              <a:t>У </a:t>
            </a:r>
            <a:r>
              <a:rPr lang="ru-RU" sz="2800" b="1" i="1">
                <a:latin typeface="Calibri" pitchFamily="34" charset="0"/>
              </a:rPr>
              <a:t>высших растений  </a:t>
            </a:r>
            <a:r>
              <a:rPr lang="ru-RU" sz="2800">
                <a:latin typeface="Calibri" pitchFamily="34" charset="0"/>
              </a:rPr>
              <a:t>ртуть, поступающая из атмосферы в виде паров, сорбируется и прочно удерживается высшими споровыми и хвойными растениями. Она вызывает замедление  клеточного дыхания, понижение ферментативной активности и др.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1569</Words>
  <Application>Microsoft Office PowerPoint</Application>
  <PresentationFormat>Экран (4:3)</PresentationFormat>
  <Paragraphs>188</Paragraphs>
  <Slides>34</Slides>
  <Notes>29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Calibri</vt:lpstr>
      <vt:lpstr>Arial</vt:lpstr>
      <vt:lpstr>Times New Roman</vt:lpstr>
      <vt:lpstr>Тема Office</vt:lpstr>
      <vt:lpstr>Тема Office</vt:lpstr>
      <vt:lpstr>Тема Office</vt:lpstr>
      <vt:lpstr>Диаграмма</vt:lpstr>
      <vt:lpstr>Слайд 1</vt:lpstr>
      <vt:lpstr>Цель:  Проанализировать исследования ученых о вредном влиянии отработанных батареек на окружающую среду</vt:lpstr>
      <vt:lpstr>Слайд 3</vt:lpstr>
      <vt:lpstr>Вредное влияние  батареек на окружающую среду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Проблема загрязнения окружающей среды и негативное влияние на живые организмы</vt:lpstr>
      <vt:lpstr>Слайд 33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Vladislav.Kulakov</cp:lastModifiedBy>
  <cp:revision>111</cp:revision>
  <dcterms:created xsi:type="dcterms:W3CDTF">2014-07-25T06:39:44Z</dcterms:created>
  <dcterms:modified xsi:type="dcterms:W3CDTF">2016-05-10T14:05:03Z</dcterms:modified>
</cp:coreProperties>
</file>